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7"/>
  </p:notesMasterIdLst>
  <p:handoutMasterIdLst>
    <p:handoutMasterId r:id="rId48"/>
  </p:handoutMasterIdLst>
  <p:sldIdLst>
    <p:sldId id="603" r:id="rId8"/>
    <p:sldId id="739" r:id="rId9"/>
    <p:sldId id="2451" r:id="rId10"/>
    <p:sldId id="2385" r:id="rId11"/>
    <p:sldId id="2384" r:id="rId12"/>
    <p:sldId id="2421" r:id="rId13"/>
    <p:sldId id="2422" r:id="rId14"/>
    <p:sldId id="2423" r:id="rId15"/>
    <p:sldId id="2425" r:id="rId16"/>
    <p:sldId id="2416" r:id="rId17"/>
    <p:sldId id="2429" r:id="rId18"/>
    <p:sldId id="2415" r:id="rId19"/>
    <p:sldId id="2426" r:id="rId20"/>
    <p:sldId id="2427" r:id="rId21"/>
    <p:sldId id="2428" r:id="rId22"/>
    <p:sldId id="2432" r:id="rId23"/>
    <p:sldId id="2431" r:id="rId24"/>
    <p:sldId id="2433" r:id="rId25"/>
    <p:sldId id="2434" r:id="rId26"/>
    <p:sldId id="2435" r:id="rId27"/>
    <p:sldId id="2436" r:id="rId28"/>
    <p:sldId id="2437" r:id="rId29"/>
    <p:sldId id="2419" r:id="rId30"/>
    <p:sldId id="2441" r:id="rId31"/>
    <p:sldId id="2420" r:id="rId32"/>
    <p:sldId id="2442" r:id="rId33"/>
    <p:sldId id="2440" r:id="rId34"/>
    <p:sldId id="2443" r:id="rId35"/>
    <p:sldId id="2444" r:id="rId36"/>
    <p:sldId id="2446" r:id="rId37"/>
    <p:sldId id="2447" r:id="rId38"/>
    <p:sldId id="2445" r:id="rId39"/>
    <p:sldId id="2448" r:id="rId40"/>
    <p:sldId id="2449" r:id="rId41"/>
    <p:sldId id="2450" r:id="rId42"/>
    <p:sldId id="2438" r:id="rId43"/>
    <p:sldId id="2439" r:id="rId44"/>
    <p:sldId id="2424" r:id="rId45"/>
    <p:sldId id="582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FFFF00"/>
    <a:srgbClr val="E0E0E0"/>
    <a:srgbClr val="91A2BF"/>
    <a:srgbClr val="66BA36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0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9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en-US"/>
              <a:t>BERT-Base(GB)</a:t>
            </a:r>
            <a:endParaRPr lang="zh-CN"/>
          </a:p>
        </c:rich>
      </c:tx>
      <c:layout>
        <c:manualLayout>
          <c:xMode val="edge"/>
          <c:yMode val="edge"/>
          <c:x val="0.36579697043160547"/>
          <c:y val="3.80877738246023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A-714F-A110-3D5D190B5C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8A-714F-A110-3D5D190B5C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8A-714F-A110-3D5D190B5C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model</c:v>
                </c:pt>
                <c:pt idx="1">
                  <c:v>optimizer</c:v>
                </c:pt>
                <c:pt idx="2">
                  <c:v>activation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</c:v>
                </c:pt>
                <c:pt idx="1">
                  <c:v>10.3</c:v>
                </c:pt>
                <c:pt idx="2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6-644C-B6F0-2C76892C48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037067807290035"/>
          <c:y val="0.13762382275289631"/>
          <c:w val="0.42477852022789941"/>
          <c:h val="5.15775868685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ill Sans MT" panose="020B0502020104020203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en-US"/>
              <a:t>BERT-Base(GB)</a:t>
            </a:r>
            <a:endParaRPr lang="zh-CN"/>
          </a:p>
        </c:rich>
      </c:tx>
      <c:layout>
        <c:manualLayout>
          <c:xMode val="edge"/>
          <c:yMode val="edge"/>
          <c:x val="0.36579697043160547"/>
          <c:y val="3.80877738246023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A-714F-A110-3D5D190B5C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8A-714F-A110-3D5D190B5C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8A-714F-A110-3D5D190B5C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model</c:v>
                </c:pt>
                <c:pt idx="1">
                  <c:v>optimizer</c:v>
                </c:pt>
                <c:pt idx="2">
                  <c:v>activation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</c:v>
                </c:pt>
                <c:pt idx="1">
                  <c:v>10.3</c:v>
                </c:pt>
                <c:pt idx="2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6-644C-B6F0-2C76892C48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037067807290035"/>
          <c:y val="0.13762382275289631"/>
          <c:w val="0.42477852022789941"/>
          <c:h val="5.15775868685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ill Sans MT" panose="020B0502020104020203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5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2023/12/6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wolferesearch/status/1649476518811148314" TargetMode="External"/><Relationship Id="rId7" Type="http://schemas.openxmlformats.org/officeDocument/2006/relationships/hyperlink" Target="https://www.kaggle.com/code/gabedossantos/killer-bert-tutorial" TargetMode="External"/><Relationship Id="rId2" Type="http://schemas.openxmlformats.org/officeDocument/2006/relationships/hyperlink" Target="https://medium.com/@amirhossein.abaskohi/text-to-text-models-in-natural-language-processing-f203afb34a8b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s.stackexchange.com/questions/620002/why-is-the-layer-normalization-same-with-the-instance-normalization-in-transform" TargetMode="External"/><Relationship Id="rId5" Type="http://schemas.openxmlformats.org/officeDocument/2006/relationships/hyperlink" Target="https://medium.com/@ngiengkianyew/multi-headed-attention-8b940b76c351" TargetMode="External"/><Relationship Id="rId4" Type="http://schemas.openxmlformats.org/officeDocument/2006/relationships/hyperlink" Target="https://mdnice.com/writing/ce291e46450e415abd0c71f7282f3f20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A3483-FF92-FE46-B1BB-B70AABD8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784" y="-85423"/>
            <a:ext cx="12362547" cy="695393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9490" y="487341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28575">
                  <a:solidFill>
                    <a:schemeClr val="tx2"/>
                  </a:solidFill>
                </a:ln>
                <a:solidFill>
                  <a:srgbClr val="C00000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28575">
                <a:solidFill>
                  <a:schemeClr val="tx2"/>
                </a:solidFill>
              </a:ln>
              <a:solidFill>
                <a:srgbClr val="C00000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12" y="487341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-165784" y="1984587"/>
            <a:ext cx="12362546" cy="2711428"/>
          </a:xfrm>
          <a:prstGeom prst="rect">
            <a:avLst/>
          </a:prstGeom>
          <a:solidFill>
            <a:srgbClr val="221815">
              <a:alpha val="50196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大模型显存占用分析</a:t>
            </a:r>
            <a:endParaRPr lang="en-US" altLang="zh-CN" sz="96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88660" y="2087618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54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–</a:t>
            </a:r>
            <a:r>
              <a:rPr lang="zh-CN" altLang="en-US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4000" kern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集群</a:t>
            </a:r>
            <a:endParaRPr lang="zh-CN" altLang="en-US" sz="6000" kern="0" dirty="0">
              <a:ln w="28575">
                <a:noFill/>
              </a:ln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大模型参数量</a:t>
            </a:r>
            <a:endParaRPr lang="en-US" altLang="zh-CN" dirty="0"/>
          </a:p>
          <a:p>
            <a:r>
              <a:rPr lang="zh-CN" altLang="en-US" dirty="0"/>
              <a:t>计算方式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336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59A38FF-5266-F44D-B7FC-3C590ECB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 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21478FD-D6EE-E849-8FDA-10270EF1D18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词嵌入矩阵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层的参数量也较多，词向量维度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dirty="0"/>
                  <a:t> 通常大于隐藏层维度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，词嵌入矩阵的参数量为 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21478FD-D6EE-E849-8FDA-10270EF1D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74C9920-5BBB-EF45-9BD1-F9AE03C6DF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605" y="2786742"/>
            <a:ext cx="10293532" cy="33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Transformers</a:t>
            </a:r>
            <a:r>
              <a:rPr lang="zh-CN" altLang="en-US" dirty="0"/>
              <a:t> 结构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00C5AC-A13A-F749-90CB-7DC97B9B17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中最核心的为两个部分：</a:t>
            </a:r>
            <a:r>
              <a:rPr lang="en-US" altLang="zh-CN" dirty="0"/>
              <a:t>Self-attention</a:t>
            </a:r>
            <a:r>
              <a:rPr lang="zh-CN" altLang="en-US" dirty="0"/>
              <a:t> 层和 </a:t>
            </a:r>
            <a:r>
              <a:rPr lang="en-US" altLang="zh-CN" dirty="0"/>
              <a:t>MLP</a:t>
            </a:r>
            <a:r>
              <a:rPr lang="zh-CN" altLang="en-US" dirty="0"/>
              <a:t> 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F83FD28-7C43-B647-A4E9-87199FE1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602CD9-3619-3E44-B6CC-D809237A2454}"/>
              </a:ext>
            </a:extLst>
          </p:cNvPr>
          <p:cNvSpPr/>
          <p:nvPr/>
        </p:nvSpPr>
        <p:spPr>
          <a:xfrm>
            <a:off x="3486048" y="2397103"/>
            <a:ext cx="505097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ADA3500-9D90-CF46-8E34-DA5DBF717129}"/>
              </a:ext>
            </a:extLst>
          </p:cNvPr>
          <p:cNvSpPr/>
          <p:nvPr/>
        </p:nvSpPr>
        <p:spPr>
          <a:xfrm>
            <a:off x="4062548" y="2397104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CEA8D40-17C1-F742-84B4-D7AF5C5E33EA}"/>
              </a:ext>
            </a:extLst>
          </p:cNvPr>
          <p:cNvSpPr/>
          <p:nvPr/>
        </p:nvSpPr>
        <p:spPr>
          <a:xfrm>
            <a:off x="7151386" y="2397103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472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模块参数包含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 权重矩阵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dirty="0"/>
                  <a:t>，以及输出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4</a:t>
                </a:r>
                <a:r>
                  <a:rPr lang="zh-CN" altLang="en-US" dirty="0"/>
                  <a:t> 个权重矩阵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，因此 </a:t>
                </a:r>
                <a:r>
                  <a:rPr lang="en-US" altLang="zh-CN" dirty="0"/>
                  <a:t>Self-attention</a:t>
                </a:r>
                <a:r>
                  <a:rPr lang="zh-CN" altLang="en-US" dirty="0"/>
                  <a:t> 层自身的参数量为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𝑉h𝑎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A9C9D56-5D5F-4046-B6A9-57871473A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369" y="2661263"/>
            <a:ext cx="6932023" cy="369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1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全连接层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MLP</a:t>
                </a:r>
                <a:r>
                  <a:rPr lang="zh-CN" altLang="en-US" dirty="0"/>
                  <a:t> 由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线性层组成，第一个线性层将维度从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 映射到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,4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；第二个线性层将维度从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 映射回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。因此 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 层参数量为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C42CAA1-E245-3A4E-BB64-03135E89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3" y="2669162"/>
            <a:ext cx="10315575" cy="36304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5DD537A-28FE-1341-8294-267D4979C34E}"/>
              </a:ext>
            </a:extLst>
          </p:cNvPr>
          <p:cNvSpPr/>
          <p:nvPr/>
        </p:nvSpPr>
        <p:spPr>
          <a:xfrm>
            <a:off x="4055558" y="2538533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8BE64E-B73A-8443-AD09-F8CDB58B4D6B}"/>
              </a:ext>
            </a:extLst>
          </p:cNvPr>
          <p:cNvSpPr/>
          <p:nvPr/>
        </p:nvSpPr>
        <p:spPr>
          <a:xfrm>
            <a:off x="7144396" y="2538532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21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751D8AC-99BF-2B4E-AD5D-8690F081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r>
              <a:rPr lang="zh-CN" altLang="en-US" dirty="0"/>
              <a:t> 归一化层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层和 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 层各有 </a:t>
                </a:r>
                <a:r>
                  <a:rPr lang="en-US" altLang="zh-CN" dirty="0"/>
                  <a:t>layer normalization</a:t>
                </a:r>
                <a:r>
                  <a:rPr lang="zh-CN" altLang="en-US" dirty="0"/>
                  <a:t>，包含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个可训练参数：缩放参数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/>
                  <a:t> 和平移参数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层 </a:t>
                </a:r>
                <a:r>
                  <a:rPr lang="en-US" altLang="zh-CN" dirty="0"/>
                  <a:t>layer normalization</a:t>
                </a:r>
                <a:r>
                  <a:rPr lang="zh-CN" altLang="en-US" dirty="0"/>
                  <a:t> 参数量为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957B670-7051-EF42-BBAE-2BEC8429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2833765"/>
            <a:ext cx="10963472" cy="31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7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5C6A865-F696-0846-85FA-01CC242F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模型参数量与模型大小关系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32F43164-671E-CF46-BF09-C4A71B4AF697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142367126"/>
                  </p:ext>
                </p:extLst>
              </p:nvPr>
            </p:nvGraphicFramePr>
            <p:xfrm>
              <a:off x="616742" y="3328625"/>
              <a:ext cx="10963275" cy="2601910"/>
            </p:xfrm>
            <a:graphic>
              <a:graphicData uri="http://schemas.openxmlformats.org/drawingml/2006/table">
                <a:tbl>
                  <a:tblPr/>
                  <a:tblGrid>
                    <a:gridCol w="1619300">
                      <a:extLst>
                        <a:ext uri="{9D8B030D-6E8A-4147-A177-3AD203B41FA5}">
                          <a16:colId xmlns:a16="http://schemas.microsoft.com/office/drawing/2014/main" val="483412299"/>
                        </a:ext>
                      </a:extLst>
                    </a:gridCol>
                    <a:gridCol w="1790456">
                      <a:extLst>
                        <a:ext uri="{9D8B030D-6E8A-4147-A177-3AD203B41FA5}">
                          <a16:colId xmlns:a16="http://schemas.microsoft.com/office/drawing/2014/main" val="3706777806"/>
                        </a:ext>
                      </a:extLst>
                    </a:gridCol>
                    <a:gridCol w="1667226">
                      <a:extLst>
                        <a:ext uri="{9D8B030D-6E8A-4147-A177-3AD203B41FA5}">
                          <a16:colId xmlns:a16="http://schemas.microsoft.com/office/drawing/2014/main" val="586675433"/>
                        </a:ext>
                      </a:extLst>
                    </a:gridCol>
                    <a:gridCol w="2210887">
                      <a:extLst>
                        <a:ext uri="{9D8B030D-6E8A-4147-A177-3AD203B41FA5}">
                          <a16:colId xmlns:a16="http://schemas.microsoft.com/office/drawing/2014/main" val="1215907785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2647157623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63459443"/>
                        </a:ext>
                      </a:extLst>
                    </a:gridCol>
                  </a:tblGrid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模型名称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隐藏层维度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dirty="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oMath>
                          </a14:m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 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层数 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dirty="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𝑙</m:t>
                              </m:r>
                            </m:oMath>
                          </a14:m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实际参数量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模型大小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(FP16)</a:t>
                          </a:r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91418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4096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6.7B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402392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-13B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5120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12582912000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13.0B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23.4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595343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-33B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6656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31897681920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32.5B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59.4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66702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-65B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8192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65.2B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120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826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32F43164-671E-CF46-BF09-C4A71B4AF697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142367126"/>
                  </p:ext>
                </p:extLst>
              </p:nvPr>
            </p:nvGraphicFramePr>
            <p:xfrm>
              <a:off x="616742" y="3328625"/>
              <a:ext cx="10963275" cy="2601910"/>
            </p:xfrm>
            <a:graphic>
              <a:graphicData uri="http://schemas.openxmlformats.org/drawingml/2006/table">
                <a:tbl>
                  <a:tblPr/>
                  <a:tblGrid>
                    <a:gridCol w="1619300">
                      <a:extLst>
                        <a:ext uri="{9D8B030D-6E8A-4147-A177-3AD203B41FA5}">
                          <a16:colId xmlns:a16="http://schemas.microsoft.com/office/drawing/2014/main" val="483412299"/>
                        </a:ext>
                      </a:extLst>
                    </a:gridCol>
                    <a:gridCol w="1790456">
                      <a:extLst>
                        <a:ext uri="{9D8B030D-6E8A-4147-A177-3AD203B41FA5}">
                          <a16:colId xmlns:a16="http://schemas.microsoft.com/office/drawing/2014/main" val="3706777806"/>
                        </a:ext>
                      </a:extLst>
                    </a:gridCol>
                    <a:gridCol w="1667226">
                      <a:extLst>
                        <a:ext uri="{9D8B030D-6E8A-4147-A177-3AD203B41FA5}">
                          <a16:colId xmlns:a16="http://schemas.microsoft.com/office/drawing/2014/main" val="586675433"/>
                        </a:ext>
                      </a:extLst>
                    </a:gridCol>
                    <a:gridCol w="2210887">
                      <a:extLst>
                        <a:ext uri="{9D8B030D-6E8A-4147-A177-3AD203B41FA5}">
                          <a16:colId xmlns:a16="http://schemas.microsoft.com/office/drawing/2014/main" val="1215907785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2647157623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63459443"/>
                        </a:ext>
                      </a:extLst>
                    </a:gridCol>
                  </a:tblGrid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模型名称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780" t="-2439" r="-421986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5344" t="-2439" r="-354198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9885" t="-2439" r="-166667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实际参数量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模型大小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(FP16)</a:t>
                          </a:r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91418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4096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6.7B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402392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-13B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5120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12582912000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13.0B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23.4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595343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-33B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6656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31897681920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32.5B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59.4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66702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-65B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8192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65.2B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120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8266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36897F-B5A4-EE43-99C0-711CA73E2B12}"/>
                  </a:ext>
                </a:extLst>
              </p:cNvPr>
              <p:cNvSpPr/>
              <p:nvPr/>
            </p:nvSpPr>
            <p:spPr>
              <a:xfrm>
                <a:off x="616743" y="1445962"/>
                <a:ext cx="10963275" cy="14230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层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Transformer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22181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221815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2000" dirty="0">
                  <a:solidFill>
                    <a:srgbClr val="221815"/>
                  </a:solidFill>
                  <a:latin typeface="Gill Sans MT" panose="020B0502020104020203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模型使用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FP16/BF16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方式保存和加载到显存，那么占用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2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个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Byte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模型使用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FP32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方式保存和加载到显存，那么占用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4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个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Byte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36897F-B5A4-EE43-99C0-711CA73E2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" y="1445962"/>
                <a:ext cx="10963275" cy="1423018"/>
              </a:xfrm>
              <a:prstGeom prst="rect">
                <a:avLst/>
              </a:prstGeom>
              <a:blipFill>
                <a:blip r:embed="rId3"/>
                <a:stretch>
                  <a:fillRect l="-463" b="-6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3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FFAEF89-AE4D-B54C-BA31-3486C5BD0601}"/>
              </a:ext>
            </a:extLst>
          </p:cNvPr>
          <p:cNvGraphicFramePr/>
          <p:nvPr/>
        </p:nvGraphicFramePr>
        <p:xfrm>
          <a:off x="6098381" y="1439916"/>
          <a:ext cx="5769037" cy="485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  <a:p>
                <a:r>
                  <a:rPr lang="zh-CN" altLang="en-US" b="1" dirty="0"/>
                  <a:t>模型 </a:t>
                </a:r>
                <a:r>
                  <a:rPr lang="en-US" altLang="zh-CN" b="1" dirty="0"/>
                  <a:t>Model</a:t>
                </a:r>
              </a:p>
              <a:p>
                <a:pPr lvl="1"/>
                <a:r>
                  <a:rPr lang="en-US" altLang="zh-CN" sz="1600" dirty="0"/>
                  <a:t>Parameters</a:t>
                </a:r>
                <a:r>
                  <a:rPr lang="zh-CN" altLang="en-US" sz="1600" dirty="0"/>
                  <a:t> 权重参数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lvl="1"/>
                <a:r>
                  <a:rPr lang="en-US" altLang="zh-CN" sz="1600" dirty="0"/>
                  <a:t>Gradient</a:t>
                </a:r>
                <a:r>
                  <a:rPr lang="zh-CN" altLang="en-US" sz="1600" dirty="0"/>
                  <a:t> 梯度参数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优化器状态 </a:t>
                </a:r>
                <a:r>
                  <a:rPr lang="en-US" altLang="zh-CN" sz="2000" b="1" dirty="0"/>
                  <a:t>Optimizers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status</a:t>
                </a:r>
                <a:r>
                  <a:rPr lang="zh-CN" altLang="en-US" sz="2000" b="1" dirty="0"/>
                  <a:t> </a:t>
                </a:r>
                <a:endParaRPr lang="en-US" altLang="zh-CN" sz="2000" b="1" dirty="0"/>
              </a:p>
              <a:p>
                <a:pPr lvl="1"/>
                <a:r>
                  <a:rPr lang="en-US" altLang="zh-CN" sz="1600" dirty="0"/>
                  <a:t>Master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Weight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激活值：</a:t>
                </a:r>
                <a:r>
                  <a:rPr lang="en-US" altLang="zh-CN" sz="2000" b="1" dirty="0"/>
                  <a:t>forward</a:t>
                </a:r>
                <a:r>
                  <a:rPr lang="zh-CN" altLang="en-US" sz="2000" b="1" dirty="0"/>
                  <a:t> 中保存，用于反向传播</a:t>
                </a:r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61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大模型</a:t>
            </a:r>
            <a:endParaRPr lang="en-US" altLang="zh-CN" dirty="0"/>
          </a:p>
          <a:p>
            <a:r>
              <a:rPr lang="zh-CN" altLang="en-US" dirty="0"/>
              <a:t>训练时间估计</a:t>
            </a:r>
          </a:p>
        </p:txBody>
      </p:sp>
    </p:spTree>
    <p:extLst>
      <p:ext uri="{BB962C8B-B14F-4D97-AF65-F5344CB8AC3E}">
        <p14:creationId xmlns:p14="http://schemas.microsoft.com/office/powerpoint/2010/main" val="62757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大模型训练时间计算公式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270F5-4276-384B-8A13-8C9991725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217567"/>
          </a:xfrm>
        </p:spPr>
        <p:txBody>
          <a:bodyPr/>
          <a:lstStyle/>
          <a:p>
            <a:r>
              <a:rPr lang="zh-CN" altLang="en-US" dirty="0"/>
              <a:t>模型参数量（模型的大小） 和训练总 </a:t>
            </a:r>
            <a:r>
              <a:rPr lang="en-US" altLang="zh-CN" dirty="0"/>
              <a:t>tokens</a:t>
            </a:r>
            <a:r>
              <a:rPr lang="zh-CN" altLang="en-US" dirty="0"/>
              <a:t>数（训练的数据）决定 </a:t>
            </a:r>
            <a:r>
              <a:rPr lang="en-US" altLang="zh-CN" dirty="0"/>
              <a:t>LLMs</a:t>
            </a:r>
            <a:r>
              <a:rPr lang="zh-CN" altLang="en-US" dirty="0"/>
              <a:t> 模型需要的计算量。</a:t>
            </a:r>
            <a:endParaRPr lang="en-US" altLang="zh-CN" dirty="0"/>
          </a:p>
          <a:p>
            <a:r>
              <a:rPr lang="zh-CN" altLang="en-US" dirty="0"/>
              <a:t>给定计算量，训练时间不仅跟 </a:t>
            </a:r>
            <a:r>
              <a:rPr lang="en-US" altLang="zh-CN" dirty="0"/>
              <a:t>NPU</a:t>
            </a:r>
            <a:r>
              <a:rPr lang="zh-CN" altLang="en-US" dirty="0"/>
              <a:t> 类型和 </a:t>
            </a:r>
            <a:r>
              <a:rPr lang="en-US" altLang="zh-CN" dirty="0"/>
              <a:t>NPU</a:t>
            </a:r>
            <a:r>
              <a:rPr lang="zh-CN" altLang="en-US" dirty="0"/>
              <a:t> 集群数量有关系，还与 </a:t>
            </a:r>
            <a:r>
              <a:rPr lang="en-US" altLang="zh-CN" dirty="0"/>
              <a:t>NPU</a:t>
            </a:r>
            <a:r>
              <a:rPr lang="zh-CN" altLang="en-US" dirty="0"/>
              <a:t> 利用率相关。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C875759-872D-5542-A1A4-DBD404D34A57}"/>
                  </a:ext>
                </a:extLst>
              </p:cNvPr>
              <p:cNvSpPr txBox="1"/>
              <p:nvPr/>
            </p:nvSpPr>
            <p:spPr>
              <a:xfrm>
                <a:off x="4598126" y="2928687"/>
                <a:ext cx="209794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C875759-872D-5542-A1A4-DBD404D3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126" y="2928687"/>
                <a:ext cx="2097947" cy="691471"/>
              </a:xfrm>
              <a:prstGeom prst="rect">
                <a:avLst/>
              </a:prstGeom>
              <a:blipFill>
                <a:blip r:embed="rId2"/>
                <a:stretch>
                  <a:fillRect l="-1807" t="-9091" r="-4819"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914EFA5-0990-FB4D-9B0D-2DDFC20BD5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635" y="3971109"/>
                <a:ext cx="10963473" cy="2328478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9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5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zh-CN" altLang="en-US" dirty="0"/>
                  <a:t>其中，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为端到端训练的理论时间（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为训练数据的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数量（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 为大模型的模型参数量（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为 </a:t>
                </a:r>
                <a:r>
                  <a:rPr lang="en-US" altLang="zh-CN" dirty="0"/>
                  <a:t>AI</a:t>
                </a:r>
                <a:r>
                  <a:rPr lang="zh-CN" altLang="en-US" dirty="0"/>
                  <a:t> 集群的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卡数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为每块卡的有效算力（标称 * 实际算力利用率）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914EFA5-0990-FB4D-9B0D-2DDFC20BD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3971109"/>
                <a:ext cx="10963473" cy="23284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4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DD9BC0-1500-E74B-833F-9A30DE3B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系数 </a:t>
            </a:r>
            <a:r>
              <a:rPr lang="en-US" altLang="zh-CN" dirty="0"/>
              <a:t>K</a:t>
            </a:r>
            <a:r>
              <a:rPr lang="zh-CN" altLang="en-US" dirty="0"/>
              <a:t> 的来源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BD431E0-8287-4E4F-A29B-C30DC8C2284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3081201"/>
              </a:xfrm>
            </p:spPr>
            <p:txBody>
              <a:bodyPr/>
              <a:lstStyle/>
              <a:p>
                <a:r>
                  <a:rPr lang="en-US" altLang="zh-CN" dirty="0"/>
                  <a:t>LLMs</a:t>
                </a:r>
                <a:r>
                  <a:rPr lang="zh-CN" altLang="en-US" dirty="0"/>
                  <a:t> 大模型中每个模型参数的计算主要是指点乘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，都需要将元素按位相乘，再按位相加，因此每个参数都需要进行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次浮点运算。</a:t>
                </a:r>
                <a:endParaRPr lang="en-US" altLang="zh-CN" dirty="0"/>
              </a:p>
              <a:p>
                <a:r>
                  <a:rPr lang="zh-CN" altLang="en-US" dirty="0"/>
                  <a:t>反向传播的计算量是前向传播的两倍，因此每个参数需要进行 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 次浮点运算。执行前向 </a:t>
                </a:r>
                <a:r>
                  <a:rPr lang="en-US" altLang="zh-CN" dirty="0"/>
                  <a:t>+ </a:t>
                </a:r>
                <a:r>
                  <a:rPr lang="zh-CN" altLang="en-US" dirty="0"/>
                  <a:t>反向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zh-CN" altLang="en-US" dirty="0"/>
                  <a:t> 次浮点运算。</a:t>
                </a:r>
                <a:endParaRPr lang="en-US" altLang="zh-CN" dirty="0"/>
              </a:p>
              <a:p>
                <a:r>
                  <a:rPr lang="zh-CN" altLang="en-US" dirty="0"/>
                  <a:t>一般大模型训练为了节省内存，使用激活重计算来减少中间激活值，需要进行一次额外前向计算（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），因此对于每个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，每个模型参数，需要进行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2+4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zh-CN" altLang="en-US" dirty="0"/>
                  <a:t> 次浮点数运算。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BD431E0-8287-4E4F-A29B-C30DC8C22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3081201"/>
              </a:xfrm>
              <a:blipFill>
                <a:blip r:embed="rId2"/>
                <a:stretch>
                  <a:fillRect l="-347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ADAE53E-B3B2-3D46-8A38-6C18B5D80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10" y="4850447"/>
            <a:ext cx="10124122" cy="12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6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DAABECE-7829-8A47-98E1-5211703A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</a:t>
            </a:r>
            <a:r>
              <a:rPr lang="zh-CN" altLang="en-US" dirty="0"/>
              <a:t> 利用率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1C7A955-D19F-2544-A52E-C880CA3A9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随着 </a:t>
            </a:r>
            <a:r>
              <a:rPr lang="en-US" altLang="zh-CN" dirty="0"/>
              <a:t>AI</a:t>
            </a:r>
            <a:r>
              <a:rPr lang="zh-CN" altLang="en-US" dirty="0"/>
              <a:t> 集群的 </a:t>
            </a:r>
            <a:r>
              <a:rPr lang="en-US" altLang="zh-CN" dirty="0"/>
              <a:t>NPU</a:t>
            </a:r>
            <a:r>
              <a:rPr lang="zh-CN" altLang="en-US" dirty="0"/>
              <a:t> 卡数越多，理论的算力利用率会更高。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8977D1-8DF8-FF4D-AAA1-25CAD98C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90" y="2516076"/>
            <a:ext cx="10505581" cy="35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8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6A5A57-8D36-534E-B9B0-91EEAEC5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LLAMA-65B</a:t>
            </a:r>
            <a:r>
              <a:rPr lang="zh-CN" altLang="en-US" dirty="0"/>
              <a:t> 训练时间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1CF0221-CD9F-4848-807F-C4FEAA6CF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以 </a:t>
            </a:r>
            <a:r>
              <a:rPr lang="en-US" altLang="zh-CN" dirty="0"/>
              <a:t>LLaMA-65B</a:t>
            </a:r>
            <a:r>
              <a:rPr lang="zh-CN" altLang="en-US" dirty="0"/>
              <a:t>为例，</a:t>
            </a:r>
            <a:r>
              <a:rPr lang="en-US" altLang="zh-CN" dirty="0"/>
              <a:t>2048</a:t>
            </a:r>
            <a:r>
              <a:rPr lang="zh-CN" altLang="en-US" dirty="0"/>
              <a:t> 张 </a:t>
            </a:r>
            <a:r>
              <a:rPr lang="en-US" altLang="zh-CN" dirty="0"/>
              <a:t>80GB</a:t>
            </a:r>
            <a:r>
              <a:rPr lang="zh-CN" altLang="en-US" dirty="0"/>
              <a:t> </a:t>
            </a:r>
            <a:r>
              <a:rPr lang="en-US" altLang="zh-CN" dirty="0"/>
              <a:t>HBM</a:t>
            </a:r>
            <a:r>
              <a:rPr lang="zh-CN" altLang="en-US" dirty="0"/>
              <a:t> </a:t>
            </a:r>
            <a:r>
              <a:rPr lang="en-US" altLang="zh-CN" dirty="0"/>
              <a:t>A100</a:t>
            </a:r>
            <a:r>
              <a:rPr lang="zh-CN" altLang="en-US" dirty="0"/>
              <a:t>，使用 </a:t>
            </a:r>
            <a:r>
              <a:rPr lang="en-US" altLang="zh-CN" dirty="0"/>
              <a:t>1.4TB tokens</a:t>
            </a:r>
            <a:r>
              <a:rPr lang="zh-CN" altLang="en-US" dirty="0"/>
              <a:t> 数据训练 </a:t>
            </a:r>
            <a:r>
              <a:rPr lang="en-US" altLang="zh-CN" dirty="0"/>
              <a:t>65B</a:t>
            </a:r>
            <a:r>
              <a:rPr lang="zh-CN" altLang="en-US" dirty="0"/>
              <a:t> 参数量模型。</a:t>
            </a:r>
            <a:r>
              <a:rPr lang="en-US" altLang="zh-CN" dirty="0"/>
              <a:t>80GB</a:t>
            </a:r>
            <a:r>
              <a:rPr lang="zh-CN" altLang="en-US" dirty="0"/>
              <a:t> 显存 </a:t>
            </a:r>
            <a:r>
              <a:rPr lang="en-US" altLang="zh-CN" dirty="0"/>
              <a:t>A100</a:t>
            </a:r>
            <a:r>
              <a:rPr lang="zh-CN" altLang="en-US" dirty="0"/>
              <a:t> 峰值性能为 </a:t>
            </a:r>
            <a:r>
              <a:rPr lang="en-US" altLang="zh-CN" dirty="0"/>
              <a:t>312</a:t>
            </a:r>
            <a:r>
              <a:rPr lang="zh-CN" altLang="en-US" dirty="0"/>
              <a:t> </a:t>
            </a:r>
            <a:r>
              <a:rPr lang="en-US" altLang="zh-CN" dirty="0"/>
              <a:t>TFLOPS</a:t>
            </a:r>
            <a:r>
              <a:rPr lang="zh-CN" altLang="en-US" dirty="0"/>
              <a:t>，设 </a:t>
            </a:r>
            <a:r>
              <a:rPr lang="en-US" altLang="zh-CN" dirty="0"/>
              <a:t>GPU</a:t>
            </a:r>
            <a:r>
              <a:rPr lang="zh-CN" altLang="en-US" dirty="0"/>
              <a:t> 利用率为 </a:t>
            </a:r>
            <a:r>
              <a:rPr lang="en-US" altLang="zh-CN" dirty="0"/>
              <a:t>0.6</a:t>
            </a:r>
            <a:r>
              <a:rPr lang="zh-CN" altLang="en-US" dirty="0"/>
              <a:t>，需要训练 </a:t>
            </a:r>
            <a:r>
              <a:rPr lang="en-US" altLang="zh-CN" dirty="0"/>
              <a:t>21</a:t>
            </a:r>
            <a:r>
              <a:rPr lang="zh-CN" altLang="en-US" dirty="0"/>
              <a:t> 天。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9530DB-7074-0543-9000-19D541DF6AE9}"/>
                  </a:ext>
                </a:extLst>
              </p:cNvPr>
              <p:cNvSpPr txBox="1"/>
              <p:nvPr/>
            </p:nvSpPr>
            <p:spPr>
              <a:xfrm>
                <a:off x="2931809" y="2479036"/>
                <a:ext cx="63331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(1.4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×(65×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2048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×(312×</m:t>
                          </m:r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≈1898871</m:t>
                      </m:r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≈21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𝑑𝑎𝑦𝑠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9530DB-7074-0543-9000-19D541DF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809" y="2479036"/>
                <a:ext cx="6333144" cy="672172"/>
              </a:xfrm>
              <a:prstGeom prst="rect">
                <a:avLst/>
              </a:prstGeom>
              <a:blipFill>
                <a:blip r:embed="rId2"/>
                <a:stretch>
                  <a:fillRect l="-200" r="-400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8A0538FD-79F4-7B46-9784-F4B6FE77CB88}"/>
              </a:ext>
            </a:extLst>
          </p:cNvPr>
          <p:cNvGrpSpPr/>
          <p:nvPr/>
        </p:nvGrpSpPr>
        <p:grpSpPr>
          <a:xfrm>
            <a:off x="3259004" y="3512120"/>
            <a:ext cx="5495612" cy="2842960"/>
            <a:chOff x="3259004" y="3553680"/>
            <a:chExt cx="5495612" cy="28429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9D4A0D4-D72A-A545-A68D-19BFFCF88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004" y="3957335"/>
              <a:ext cx="5495612" cy="24393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7B36A8-2317-974F-9A37-F36C4163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066" y="3553680"/>
              <a:ext cx="5240129" cy="909444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86C687A-5D98-724F-AC41-5120116A8135}"/>
              </a:ext>
            </a:extLst>
          </p:cNvPr>
          <p:cNvSpPr txBox="1"/>
          <p:nvPr/>
        </p:nvSpPr>
        <p:spPr>
          <a:xfrm>
            <a:off x="1261641" y="48150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40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 大模型 </a:t>
            </a:r>
            <a:r>
              <a:rPr lang="en-US" altLang="zh-CN" dirty="0"/>
              <a:t>HBM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显存</a:t>
            </a:r>
            <a:r>
              <a:rPr lang="en-US" altLang="zh-CN" dirty="0"/>
              <a:t>)</a:t>
            </a:r>
            <a:r>
              <a:rPr lang="zh-CN" altLang="en-US" dirty="0"/>
              <a:t> 占用分析</a:t>
            </a:r>
          </a:p>
        </p:txBody>
      </p:sp>
    </p:spTree>
    <p:extLst>
      <p:ext uri="{BB962C8B-B14F-4D97-AF65-F5344CB8AC3E}">
        <p14:creationId xmlns:p14="http://schemas.microsoft.com/office/powerpoint/2010/main" val="322732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</p:spPr>
            <p:txBody>
              <a:bodyPr/>
              <a:lstStyle/>
              <a:p>
                <a:r>
                  <a:rPr lang="zh-CN" altLang="en-US" dirty="0"/>
                  <a:t>在一次训练迭代中，每个可训练参数都对应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个梯度，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个优化器状态（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）。设模型参数量为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16)</m:t>
                    </m:r>
                  </m:oMath>
                </a14:m>
                <a:r>
                  <a:rPr lang="zh-CN" altLang="en-US" dirty="0"/>
                  <a:t>，那么梯度的参数量为  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 优化器的参数量为 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32)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大模型混合精度训练过程中，使用 </a:t>
                </a:r>
                <a:r>
                  <a:rPr lang="en-US" altLang="zh-CN" dirty="0"/>
                  <a:t>BF16</a:t>
                </a:r>
                <a:r>
                  <a:rPr lang="zh-CN" altLang="en-US" dirty="0"/>
                  <a:t> 进行前向传递，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反向传递梯度信息；优化器更新模型参数时，使用 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优化器状态、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的梯度来更新模型参数。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/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训练总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梯度内存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优化器内存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激活内存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/>
              <p:nvPr/>
            </p:nvSpPr>
            <p:spPr>
              <a:xfrm>
                <a:off x="3079311" y="4678723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11" y="4678723"/>
                <a:ext cx="484620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6B4371-F752-7348-9056-86AD677E5DC0}"/>
                  </a:ext>
                </a:extLst>
              </p:cNvPr>
              <p:cNvSpPr/>
              <p:nvPr/>
            </p:nvSpPr>
            <p:spPr>
              <a:xfrm>
                <a:off x="4616374" y="4678723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6B4371-F752-7348-9056-86AD677E5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74" y="4678723"/>
                <a:ext cx="654538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FE1E0A-3765-BF4C-8389-B4F62262B5CB}"/>
                  </a:ext>
                </a:extLst>
              </p:cNvPr>
              <p:cNvSpPr/>
              <p:nvPr/>
            </p:nvSpPr>
            <p:spPr>
              <a:xfrm>
                <a:off x="6423815" y="4678722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FE1E0A-3765-BF4C-8389-B4F62262B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15" y="4678722"/>
                <a:ext cx="654538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/>
              <p:nvPr/>
            </p:nvSpPr>
            <p:spPr>
              <a:xfrm>
                <a:off x="9486929" y="4678722"/>
                <a:ext cx="1041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29" y="4678722"/>
                <a:ext cx="1041952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D2B5F2-5150-674F-9B77-4943CE7EB1F6}"/>
                  </a:ext>
                </a:extLst>
              </p:cNvPr>
              <p:cNvSpPr/>
              <p:nvPr/>
            </p:nvSpPr>
            <p:spPr>
              <a:xfrm>
                <a:off x="7915032" y="4678722"/>
                <a:ext cx="994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D2B5F2-5150-674F-9B77-4943CE7EB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032" y="4678722"/>
                <a:ext cx="99450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65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3737610"/>
                <a:ext cx="10963473" cy="2068830"/>
              </a:xfrm>
            </p:spPr>
            <p:txBody>
              <a:bodyPr/>
              <a:lstStyle/>
              <a:p>
                <a:r>
                  <a:rPr lang="zh-CN" altLang="en-US" dirty="0"/>
                  <a:t>因此在 </a:t>
                </a:r>
                <a:r>
                  <a:rPr lang="en-US" altLang="zh-CN" dirty="0"/>
                  <a:t>LLMs</a:t>
                </a:r>
                <a:r>
                  <a:rPr lang="zh-CN" altLang="en-US" dirty="0"/>
                  <a:t> 大模型训练过程中最少需要 </a:t>
                </a:r>
                <a:r>
                  <a:rPr lang="en-US" altLang="zh-CN" dirty="0"/>
                  <a:t>8.X</a:t>
                </a:r>
                <a:r>
                  <a:rPr lang="zh-CN" altLang="en-US" dirty="0"/>
                  <a:t> 倍于模型权重的大小内存，</a:t>
                </a:r>
                <a:r>
                  <a:rPr lang="en-US" altLang="zh-CN" dirty="0"/>
                  <a:t>e.g.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LLAMA-65B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596706" lvl="2" indent="-239106">
                  <a:buFont typeface="Arial" pitchFamily="34" charset="0"/>
                  <a:buChar char="•"/>
                </a:pPr>
                <a:r>
                  <a:rPr lang="en-US" altLang="zh-CN" sz="1800" dirty="0"/>
                  <a:t>65B</a:t>
                </a:r>
                <a:r>
                  <a:rPr lang="zh-CN" altLang="en-US" sz="1800" dirty="0"/>
                  <a:t> 模型权重参数 </a:t>
                </a:r>
                <a:r>
                  <a:rPr lang="en-US" altLang="zh-CN" sz="1800" dirty="0"/>
                  <a:t>130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GB</a:t>
                </a:r>
                <a:r>
                  <a:rPr lang="zh-CN" altLang="en-US" sz="1800" dirty="0"/>
                  <a:t>，训练时候总消耗 </a:t>
                </a:r>
                <a:r>
                  <a:rPr lang="en-US" altLang="zh-CN" sz="1800" dirty="0"/>
                  <a:t>NPU</a:t>
                </a:r>
                <a:r>
                  <a:rPr lang="zh-CN" altLang="en-US" sz="1800" dirty="0"/>
                  <a:t> 内存最小为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130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𝑇𝐵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596706" lvl="2" indent="-239106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𝑇𝐺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/64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zh-CN" altLang="en-US" sz="1800" dirty="0"/>
                  <a:t>，除去激活值需要的内存，仅仅放下一个大模型就需要 </a:t>
                </a:r>
                <a:r>
                  <a:rPr lang="en-US" altLang="zh-CN" sz="1800" dirty="0"/>
                  <a:t>32</a:t>
                </a:r>
                <a:r>
                  <a:rPr lang="zh-CN" altLang="en-US" sz="1800" dirty="0"/>
                  <a:t> 张 </a:t>
                </a:r>
                <a:r>
                  <a:rPr lang="en-US" altLang="zh-CN" sz="1800" dirty="0"/>
                  <a:t>NPU</a:t>
                </a:r>
                <a:r>
                  <a:rPr lang="zh-CN" altLang="en-US" sz="1800" dirty="0"/>
                  <a:t> 。</a:t>
                </a:r>
                <a:endParaRPr lang="en-US" altLang="zh-CN" sz="1800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3737610"/>
                <a:ext cx="10963473" cy="206883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C5085C4-AEE2-1F4A-9497-F341C2CAE3F6}"/>
                  </a:ext>
                </a:extLst>
              </p:cNvPr>
              <p:cNvSpPr/>
              <p:nvPr/>
            </p:nvSpPr>
            <p:spPr>
              <a:xfrm>
                <a:off x="623635" y="1752174"/>
                <a:ext cx="10963472" cy="57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训练总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梯度内存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优化器内存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激活内存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C5085C4-AEE2-1F4A-9497-F341C2CAE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1752174"/>
                <a:ext cx="10963472" cy="57105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0EBCEE-F604-1C43-B65D-69A8227CF684}"/>
                  </a:ext>
                </a:extLst>
              </p:cNvPr>
              <p:cNvSpPr/>
              <p:nvPr/>
            </p:nvSpPr>
            <p:spPr>
              <a:xfrm>
                <a:off x="3474509" y="2547146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0EBCEE-F604-1C43-B65D-69A8227CF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509" y="2547146"/>
                <a:ext cx="484620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182CD98-BB9E-8449-BD56-00E182C46BF6}"/>
                  </a:ext>
                </a:extLst>
              </p:cNvPr>
              <p:cNvSpPr/>
              <p:nvPr/>
            </p:nvSpPr>
            <p:spPr>
              <a:xfrm>
                <a:off x="5011572" y="2547146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182CD98-BB9E-8449-BD56-00E182C46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72" y="2547146"/>
                <a:ext cx="654538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E903437-8759-F040-8353-FD712AC02E16}"/>
                  </a:ext>
                </a:extLst>
              </p:cNvPr>
              <p:cNvSpPr/>
              <p:nvPr/>
            </p:nvSpPr>
            <p:spPr>
              <a:xfrm>
                <a:off x="6819013" y="2547145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E903437-8759-F040-8353-FD712AC02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13" y="2547145"/>
                <a:ext cx="654538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7997B22-33F0-2D4D-8F02-E694017BFADE}"/>
                  </a:ext>
                </a:extLst>
              </p:cNvPr>
              <p:cNvSpPr/>
              <p:nvPr/>
            </p:nvSpPr>
            <p:spPr>
              <a:xfrm>
                <a:off x="9882127" y="2547145"/>
                <a:ext cx="1041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7997B22-33F0-2D4D-8F02-E694017BF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127" y="2547145"/>
                <a:ext cx="1041952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814FCC4-BC5E-E24B-BC22-18432A265BC1}"/>
                  </a:ext>
                </a:extLst>
              </p:cNvPr>
              <p:cNvSpPr/>
              <p:nvPr/>
            </p:nvSpPr>
            <p:spPr>
              <a:xfrm>
                <a:off x="8310230" y="2547145"/>
                <a:ext cx="994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814FCC4-BC5E-E24B-BC22-18432A265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230" y="2547145"/>
                <a:ext cx="99450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14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LLAMA-13B</a:t>
                </a:r>
                <a:r>
                  <a:rPr lang="zh-CN" altLang="en-US" dirty="0"/>
                  <a:t> 模型权重为 </a:t>
                </a:r>
                <a:r>
                  <a:rPr lang="en-US" altLang="zh-CN" dirty="0"/>
                  <a:t>25GB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倍为</a:t>
                </a:r>
                <a:r>
                  <a:rPr lang="en-US" altLang="zh-CN" dirty="0"/>
                  <a:t>200GB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/64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3.2</m:t>
                    </m:r>
                  </m:oMath>
                </a14:m>
                <a:r>
                  <a:rPr lang="zh-CN" altLang="en-US" dirty="0"/>
                  <a:t>，理论上可以放在单机八卡的一个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节点。为什么 </a:t>
                </a:r>
                <a:r>
                  <a:rPr lang="en-US" altLang="zh-CN" dirty="0"/>
                  <a:t>LLAMA-13B</a:t>
                </a:r>
                <a:r>
                  <a:rPr lang="zh-CN" altLang="en-US" dirty="0"/>
                  <a:t> 一般最小资源需要两个节点 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卡？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47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FFAEF89-AE4D-B54C-BA31-3486C5BD0601}"/>
              </a:ext>
            </a:extLst>
          </p:cNvPr>
          <p:cNvGraphicFramePr/>
          <p:nvPr/>
        </p:nvGraphicFramePr>
        <p:xfrm>
          <a:off x="6098381" y="1439916"/>
          <a:ext cx="5769037" cy="485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  <a:p>
                <a:r>
                  <a:rPr lang="zh-CN" altLang="en-US" b="1" dirty="0"/>
                  <a:t>模型 </a:t>
                </a:r>
                <a:r>
                  <a:rPr lang="en-US" altLang="zh-CN" b="1" dirty="0"/>
                  <a:t>Model</a:t>
                </a:r>
              </a:p>
              <a:p>
                <a:pPr lvl="1"/>
                <a:r>
                  <a:rPr lang="en-US" altLang="zh-CN" sz="1600" dirty="0"/>
                  <a:t>Parameters</a:t>
                </a:r>
                <a:r>
                  <a:rPr lang="zh-CN" altLang="en-US" sz="1600" dirty="0"/>
                  <a:t> 权重参数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lvl="1"/>
                <a:r>
                  <a:rPr lang="en-US" altLang="zh-CN" sz="1600" dirty="0"/>
                  <a:t>Gradient</a:t>
                </a:r>
                <a:r>
                  <a:rPr lang="zh-CN" altLang="en-US" sz="1600" dirty="0"/>
                  <a:t> 梯度参数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优化器状态 </a:t>
                </a:r>
                <a:r>
                  <a:rPr lang="en-US" altLang="zh-CN" sz="2000" b="1" dirty="0"/>
                  <a:t>Optimizers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status</a:t>
                </a:r>
                <a:r>
                  <a:rPr lang="zh-CN" altLang="en-US" sz="2000" b="1" dirty="0"/>
                  <a:t> </a:t>
                </a:r>
                <a:endParaRPr lang="en-US" altLang="zh-CN" sz="2000" b="1" dirty="0"/>
              </a:p>
              <a:p>
                <a:pPr lvl="1"/>
                <a:r>
                  <a:rPr lang="en-US" altLang="zh-CN" sz="1600" dirty="0"/>
                  <a:t>Master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Weight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激活值：</a:t>
                </a:r>
                <a:r>
                  <a:rPr lang="en-US" altLang="zh-CN" sz="2000" b="1" dirty="0"/>
                  <a:t>forward</a:t>
                </a:r>
                <a:r>
                  <a:rPr lang="zh-CN" altLang="en-US" sz="2000" b="1" dirty="0"/>
                  <a:t> 中保存，用于反向传播</a:t>
                </a:r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55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激活值的数据（特征数据）占了大头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00C5AC-A13A-F749-90CB-7DC97B9B17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除了模型参数、梯度、优化器状态外，占用显存的大头是前向传播过程中计算得到的</a:t>
            </a:r>
            <a:r>
              <a:rPr lang="zh-CN" altLang="en-US" b="1" dirty="0"/>
              <a:t>中间激活值</a:t>
            </a:r>
            <a:r>
              <a:rPr lang="zh-CN" altLang="en-US" dirty="0"/>
              <a:t>，需要保存中间激活值以便在反向传播计算梯度时使用。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F83FD28-7C43-B647-A4E9-87199FE1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3" y="2724656"/>
            <a:ext cx="10315575" cy="36304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3E8C39-296C-534A-B01D-54A57FD1B28B}"/>
              </a:ext>
            </a:extLst>
          </p:cNvPr>
          <p:cNvSpPr/>
          <p:nvPr/>
        </p:nvSpPr>
        <p:spPr>
          <a:xfrm>
            <a:off x="3486048" y="2544200"/>
            <a:ext cx="505097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4DF06D-5357-7E47-B04E-D131C77760FD}"/>
              </a:ext>
            </a:extLst>
          </p:cNvPr>
          <p:cNvSpPr/>
          <p:nvPr/>
        </p:nvSpPr>
        <p:spPr>
          <a:xfrm>
            <a:off x="4062548" y="2544201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2D4F63-B6E1-4A44-B4F8-9E908AABD10B}"/>
              </a:ext>
            </a:extLst>
          </p:cNvPr>
          <p:cNvSpPr/>
          <p:nvPr/>
        </p:nvSpPr>
        <p:spPr>
          <a:xfrm>
            <a:off x="7151386" y="2544200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32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</p:spPr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模块参数包含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 权重矩阵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dirty="0"/>
                  <a:t>，以及输出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B28345F7-4BCE-C243-A450-12496C4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167" y="2321051"/>
            <a:ext cx="6932023" cy="3693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/>
              <p:nvPr/>
            </p:nvSpPr>
            <p:spPr>
              <a:xfrm>
                <a:off x="623635" y="4038873"/>
                <a:ext cx="4145109" cy="46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𝑠𝑜𝑓𝑡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4038873"/>
                <a:ext cx="4145109" cy="467179"/>
              </a:xfrm>
              <a:prstGeom prst="rect">
                <a:avLst/>
              </a:prstGeom>
              <a:blipFill>
                <a:blip r:embed="rId4"/>
                <a:stretch>
                  <a:fillRect t="-86842" b="-14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/>
              <p:nvPr/>
            </p:nvSpPr>
            <p:spPr>
              <a:xfrm>
                <a:off x="623635" y="3354687"/>
                <a:ext cx="3564950" cy="421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3354687"/>
                <a:ext cx="3564950" cy="421782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67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LLMs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大模型参数量、计算量、显存占用分析</a:t>
            </a:r>
            <a:endParaRPr lang="en-US" altLang="zh-CN" sz="2800" b="1" dirty="0">
              <a:solidFill>
                <a:srgbClr val="92D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/>
            <a:r>
              <a:rPr lang="en-US" altLang="zh-CN" sz="2400" dirty="0">
                <a:cs typeface="Futura Medium" panose="020B0602020204020303" pitchFamily="34" charset="-79"/>
              </a:rPr>
              <a:t>Transformer</a:t>
            </a:r>
            <a:r>
              <a:rPr lang="zh-CN" altLang="en-US" sz="2400" dirty="0">
                <a:cs typeface="Futura Medium" panose="020B0602020204020303" pitchFamily="34" charset="-79"/>
              </a:rPr>
              <a:t> 背景介绍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400" dirty="0">
                <a:cs typeface="Futura Medium" panose="020B0602020204020303" pitchFamily="34" charset="-79"/>
              </a:rPr>
              <a:t>大模型参数量计算方式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 Medium" panose="020B0602020204020303" pitchFamily="34" charset="-79"/>
              </a:rPr>
              <a:t>大模型训练时间估计</a:t>
            </a:r>
            <a:endParaRPr lang="en-US" altLang="zh-CN" sz="22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 Medium" panose="020B0602020204020303" pitchFamily="34" charset="-79"/>
              </a:rPr>
              <a:t>大模型 </a:t>
            </a:r>
            <a:r>
              <a:rPr lang="en-US" altLang="zh-CN" sz="2200" dirty="0">
                <a:cs typeface="Futura Medium" panose="020B0602020204020303" pitchFamily="34" charset="-79"/>
              </a:rPr>
              <a:t>HBM</a:t>
            </a:r>
            <a:r>
              <a:rPr lang="zh-CN" altLang="en-US" sz="2200" dirty="0">
                <a:cs typeface="Futura Medium" panose="020B0602020204020303" pitchFamily="34" charset="-79"/>
              </a:rPr>
              <a:t> （显存）占用分析</a:t>
            </a:r>
          </a:p>
        </p:txBody>
      </p:sp>
    </p:spTree>
    <p:extLst>
      <p:ext uri="{BB962C8B-B14F-4D97-AF65-F5344CB8AC3E}">
        <p14:creationId xmlns:p14="http://schemas.microsoft.com/office/powerpoint/2010/main" val="38529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/>
              <p:nvPr/>
            </p:nvSpPr>
            <p:spPr>
              <a:xfrm>
                <a:off x="3898222" y="1922772"/>
                <a:ext cx="4145109" cy="46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𝑠𝑜𝑓𝑡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22" y="1922772"/>
                <a:ext cx="4145109" cy="467179"/>
              </a:xfrm>
              <a:prstGeom prst="rect">
                <a:avLst/>
              </a:prstGeom>
              <a:blipFill>
                <a:blip r:embed="rId2"/>
                <a:stretch>
                  <a:fillRect t="-84211" b="-14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/>
              <p:nvPr/>
            </p:nvSpPr>
            <p:spPr>
              <a:xfrm>
                <a:off x="3898222" y="1343089"/>
                <a:ext cx="3564950" cy="421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22" y="1343089"/>
                <a:ext cx="3564950" cy="421782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5">
                <a:extLst>
                  <a:ext uri="{FF2B5EF4-FFF2-40B4-BE49-F238E27FC236}">
                    <a16:creationId xmlns:a16="http://schemas.microsoft.com/office/drawing/2014/main" id="{B81A48B0-E2F6-DB45-9D62-B8E9811BE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644" y="2638697"/>
                <a:ext cx="10963473" cy="3660889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2747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2103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1459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0814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0170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79526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ar-AE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ar-AE" dirty="0"/>
                  <a:t>中</a:t>
                </a:r>
                <a:r>
                  <a:rPr lang="zh-CN" altLang="en-US" dirty="0"/>
                  <a:t>保存相同的输入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为激活值，</a:t>
                </a:r>
                <a:r>
                  <a:rPr lang="en-US" altLang="zh-CN" dirty="0" err="1"/>
                  <a:t>X.shape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，占用显存大小为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中需要保存中间激活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均为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，占用显存大小为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softmax</a:t>
                </a:r>
                <a:r>
                  <a:rPr lang="zh-CN" altLang="en-US" dirty="0"/>
                  <a:t> 计算需要保存函数的输入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，占用显存大小为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dropout</a:t>
                </a:r>
                <a:r>
                  <a:rPr lang="zh-CN" altLang="en-US" dirty="0"/>
                  <a:t>操作需要保存一个 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 矩阵，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 矩阵的形状与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相同，占用显存大小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ar-AE" dirty="0"/>
                  <a:t>计算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score</a:t>
                </a:r>
                <a:r>
                  <a:rPr lang="zh-CN" altLang="en-US" dirty="0"/>
                  <a:t> 显存大小为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 显存大小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，占用显存大小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输出映射及 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 操作。输入映射大小为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 需要保存输入 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，显存为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ar-AE" altLang="zh-CN" dirty="0"/>
              </a:p>
            </p:txBody>
          </p:sp>
        </mc:Choice>
        <mc:Fallback xmlns="">
          <p:sp>
            <p:nvSpPr>
              <p:cNvPr id="8" name="内容占位符 5">
                <a:extLst>
                  <a:ext uri="{FF2B5EF4-FFF2-40B4-BE49-F238E27FC236}">
                    <a16:creationId xmlns:a16="http://schemas.microsoft.com/office/drawing/2014/main" id="{B81A48B0-E2F6-DB45-9D62-B8E9811B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44" y="2638697"/>
                <a:ext cx="10963473" cy="3660889"/>
              </a:xfrm>
              <a:prstGeom prst="rect">
                <a:avLst/>
              </a:prstGeom>
              <a:blipFill>
                <a:blip r:embed="rId4"/>
                <a:stretch>
                  <a:fillRect l="-463" r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98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</p:spPr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模块参数包含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 权重矩阵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dirty="0"/>
                  <a:t>，以及输出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B28345F7-4BCE-C243-A450-12496C4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167" y="2321051"/>
            <a:ext cx="6932023" cy="3693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/>
              <p:nvPr/>
            </p:nvSpPr>
            <p:spPr>
              <a:xfrm>
                <a:off x="661610" y="3429000"/>
                <a:ext cx="4145109" cy="46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𝑠𝑜𝑓𝑡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0" y="3429000"/>
                <a:ext cx="4145109" cy="467179"/>
              </a:xfrm>
              <a:prstGeom prst="rect">
                <a:avLst/>
              </a:prstGeom>
              <a:blipFill>
                <a:blip r:embed="rId4"/>
                <a:stretch>
                  <a:fillRect t="-86842" b="-14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/>
              <p:nvPr/>
            </p:nvSpPr>
            <p:spPr>
              <a:xfrm>
                <a:off x="661610" y="2744814"/>
                <a:ext cx="3564950" cy="421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0" y="2744814"/>
                <a:ext cx="3564950" cy="421782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AB7359F-582D-B545-984F-C5E976B75789}"/>
                  </a:ext>
                </a:extLst>
              </p:cNvPr>
              <p:cNvSpPr/>
              <p:nvPr/>
            </p:nvSpPr>
            <p:spPr>
              <a:xfrm>
                <a:off x="1505949" y="5090634"/>
                <a:ext cx="22806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+11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𝑏𝑠h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AB7359F-582D-B545-984F-C5E976B75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9" y="5090634"/>
                <a:ext cx="228068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虚尾箭头 6">
            <a:extLst>
              <a:ext uri="{FF2B5EF4-FFF2-40B4-BE49-F238E27FC236}">
                <a16:creationId xmlns:a16="http://schemas.microsoft.com/office/drawing/2014/main" id="{D7A2CE4F-6E66-7C48-9047-84909628309F}"/>
              </a:ext>
            </a:extLst>
          </p:cNvPr>
          <p:cNvSpPr/>
          <p:nvPr/>
        </p:nvSpPr>
        <p:spPr>
          <a:xfrm rot="5400000">
            <a:off x="2328941" y="4051470"/>
            <a:ext cx="634702" cy="883873"/>
          </a:xfrm>
          <a:prstGeom prst="stripedRightArrow">
            <a:avLst/>
          </a:prstGeom>
          <a:solidFill>
            <a:srgbClr val="1D1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500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全连接层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MLP</a:t>
                </a:r>
                <a:r>
                  <a:rPr lang="zh-CN" altLang="en-US" dirty="0"/>
                  <a:t> 由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线性层组成，第一个线性层将维度从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 映射到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,4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；第二个线性层将维度从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 映射回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。因此 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 层参数量为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C42CAA1-E245-3A4E-BB64-03135E89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3" y="2669162"/>
            <a:ext cx="10315575" cy="36304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5DD537A-28FE-1341-8294-267D4979C34E}"/>
              </a:ext>
            </a:extLst>
          </p:cNvPr>
          <p:cNvSpPr/>
          <p:nvPr/>
        </p:nvSpPr>
        <p:spPr>
          <a:xfrm>
            <a:off x="4055558" y="2538533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8BE64E-B73A-8443-AD09-F8CDB58B4D6B}"/>
              </a:ext>
            </a:extLst>
          </p:cNvPr>
          <p:cNvSpPr/>
          <p:nvPr/>
        </p:nvSpPr>
        <p:spPr>
          <a:xfrm>
            <a:off x="7144396" y="2538532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36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全连接层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2522220"/>
                <a:ext cx="10963473" cy="3832859"/>
              </a:xfrm>
            </p:spPr>
            <p:txBody>
              <a:bodyPr/>
              <a:lstStyle/>
              <a:p>
                <a:r>
                  <a:rPr lang="zh-CN" altLang="en-US" dirty="0"/>
                  <a:t>第一个线性层需要保存其输入，占用显存大小为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  <a:p>
                <a:r>
                  <a:rPr lang="zh-CN" altLang="en-US" dirty="0"/>
                  <a:t>激活函数需要保存其输入，占用显存大小为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  <a:p>
                <a:r>
                  <a:rPr lang="zh-CN" altLang="en-US" dirty="0"/>
                  <a:t>第二个线性层需要保存其输入，占用显存大小为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  <a:p>
                <a:r>
                  <a:rPr lang="zh-CN" altLang="en-US" dirty="0"/>
                  <a:t>最后 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 操作，需要保存 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 矩阵，占用显存大小为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因此，需要保存的中间激活值为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2522220"/>
                <a:ext cx="10963473" cy="3832859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B609DE8-4F37-2742-9DC5-86028F3BEE35}"/>
                  </a:ext>
                </a:extLst>
              </p:cNvPr>
              <p:cNvSpPr/>
              <p:nvPr/>
            </p:nvSpPr>
            <p:spPr>
              <a:xfrm>
                <a:off x="4322896" y="1622386"/>
                <a:ext cx="3417346" cy="425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𝑔𝑒𝑙𝑢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B609DE8-4F37-2742-9DC5-86028F3BE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896" y="1622386"/>
                <a:ext cx="3417346" cy="42505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0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751D8AC-99BF-2B4E-AD5D-8690F081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r>
              <a:rPr lang="zh-CN" altLang="en-US" dirty="0"/>
              <a:t> 归一化层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Layer Norm</a:t>
                </a:r>
                <a:r>
                  <a:rPr lang="zh-CN" altLang="en-US" dirty="0"/>
                  <a:t> 层需要保存其输入，大小为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层 </a:t>
                </a:r>
                <a:r>
                  <a:rPr lang="en-US" altLang="zh-CN" dirty="0"/>
                  <a:t>Layer Norm</a:t>
                </a:r>
                <a:r>
                  <a:rPr lang="zh-CN" altLang="en-US" dirty="0"/>
                  <a:t> 需要保存的中间激活为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957B670-7051-EF42-BBAE-2BEC8429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2642176"/>
            <a:ext cx="10963472" cy="31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3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Transformers</a:t>
            </a:r>
            <a:r>
              <a:rPr lang="zh-CN" altLang="en-US" dirty="0"/>
              <a:t> 结构的激活值内存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BDEFAA1-2DBD-AC40-B0F2-7E44EBA544F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2123405"/>
                <a:ext cx="10963473" cy="4231675"/>
              </a:xfrm>
            </p:spPr>
            <p:txBody>
              <a:bodyPr/>
              <a:lstStyle/>
              <a:p>
                <a:r>
                  <a:rPr lang="zh-CN" altLang="en-US" dirty="0"/>
                  <a:t>激活值与输入数据的大小（输入数据的批次大小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和序列长度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）成正相关，随着批次大小 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和序列长度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增大，激活占用显存会同步增大。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BDEFAA1-2DBD-AC40-B0F2-7E44EBA54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2123405"/>
                <a:ext cx="10963473" cy="4231675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>
            <a:extLst>
              <a:ext uri="{FF2B5EF4-FFF2-40B4-BE49-F238E27FC236}">
                <a16:creationId xmlns:a16="http://schemas.microsoft.com/office/drawing/2014/main" id="{DF83FD28-7C43-B647-A4E9-87199FE1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93" y="3589202"/>
            <a:ext cx="7701352" cy="2710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4FE321A-E93E-7C46-99FB-B16662A2995C}"/>
                  </a:ext>
                </a:extLst>
              </p:cNvPr>
              <p:cNvSpPr/>
              <p:nvPr/>
            </p:nvSpPr>
            <p:spPr>
              <a:xfrm>
                <a:off x="3825064" y="1404672"/>
                <a:ext cx="442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𝑀𝑒𝑚𝑜𝑟𝑦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+34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𝑏𝑠h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4FE321A-E93E-7C46-99FB-B16662A29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064" y="1404672"/>
                <a:ext cx="4421275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77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A95803-EBA5-5C4B-BA06-FBE4EE7DC2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 </a:t>
            </a:r>
            <a:r>
              <a:rPr lang="en-US" altLang="zh-CN" dirty="0"/>
              <a:t>&amp;</a:t>
            </a:r>
            <a:r>
              <a:rPr lang="zh-CN" altLang="en-US" dirty="0"/>
              <a:t> 思考</a:t>
            </a:r>
          </a:p>
        </p:txBody>
      </p:sp>
    </p:spTree>
    <p:extLst>
      <p:ext uri="{BB962C8B-B14F-4D97-AF65-F5344CB8AC3E}">
        <p14:creationId xmlns:p14="http://schemas.microsoft.com/office/powerpoint/2010/main" val="91207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41F6426-DC81-2547-9F36-156D59CF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9ADB2A-81EA-D846-97C9-BEB317A68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083226" cy="5007429"/>
          </a:xfrm>
        </p:spPr>
        <p:txBody>
          <a:bodyPr/>
          <a:lstStyle/>
          <a:p>
            <a:r>
              <a:rPr lang="zh-CN" altLang="en-US" sz="2000" dirty="0"/>
              <a:t>介绍了如何计算 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 结构的参数量，及其与模型大小之间的计算关系。</a:t>
            </a:r>
            <a:endParaRPr lang="en-US" altLang="zh-CN" sz="2000" dirty="0"/>
          </a:p>
          <a:p>
            <a:r>
              <a:rPr lang="zh-CN" altLang="en-US" sz="2000" dirty="0"/>
              <a:t>了解在给定训练 </a:t>
            </a:r>
            <a:r>
              <a:rPr lang="en-US" altLang="zh-CN" sz="2000" dirty="0"/>
              <a:t>tokens</a:t>
            </a:r>
            <a:r>
              <a:rPr lang="zh-CN" altLang="en-US" sz="2000" dirty="0"/>
              <a:t> 数据量下，大模型的训练时间计算方式。</a:t>
            </a:r>
            <a:endParaRPr lang="en-US" altLang="zh-CN" sz="2000" dirty="0"/>
          </a:p>
          <a:p>
            <a:r>
              <a:rPr lang="zh-CN" altLang="en-US" sz="2000" dirty="0"/>
              <a:t>基于模型参数量可以进一步估计模型参数、梯度和优化器状态占用的显存大小。</a:t>
            </a:r>
            <a:endParaRPr lang="en-US" altLang="zh-CN" sz="2000" dirty="0"/>
          </a:p>
          <a:p>
            <a:r>
              <a:rPr lang="zh-CN" altLang="en-US" sz="2000" dirty="0"/>
              <a:t>了解大模型的参数量、计算量、显存占用分析，有助于理解其训练和推理的显存和计算效率。</a:t>
            </a:r>
          </a:p>
        </p:txBody>
      </p:sp>
    </p:spTree>
    <p:extLst>
      <p:ext uri="{BB962C8B-B14F-4D97-AF65-F5344CB8AC3E}">
        <p14:creationId xmlns:p14="http://schemas.microsoft.com/office/powerpoint/2010/main" val="320585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3CF33-52BC-C242-836B-2EBE19F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 </a:t>
            </a:r>
            <a:r>
              <a:rPr kumimoji="1" lang="en-US" altLang="zh-CN" dirty="0"/>
              <a:t>&amp;</a:t>
            </a:r>
            <a:r>
              <a:rPr kumimoji="1" lang="zh-CN" altLang="en-US"/>
              <a:t> 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EAAC3-9295-E04F-9BAF-1706252BC5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Efficient Large-Scale Language Model Training on GPU Clusters Using Megatron-LM</a:t>
            </a:r>
          </a:p>
          <a:p>
            <a:r>
              <a:rPr kumimoji="1" lang="en-US" altLang="zh-CN" dirty="0"/>
              <a:t>Megatron-LM: Training Multi-Billion Parameter Language Models Using Model Parallelism</a:t>
            </a:r>
          </a:p>
          <a:p>
            <a:r>
              <a:rPr kumimoji="1" lang="en-US" altLang="zh-CN" dirty="0"/>
              <a:t>Reducing Activation </a:t>
            </a:r>
            <a:r>
              <a:rPr kumimoji="1" lang="en-US" altLang="zh-CN" dirty="0" err="1"/>
              <a:t>Recomputation</a:t>
            </a:r>
            <a:r>
              <a:rPr kumimoji="1" lang="en-US" altLang="zh-CN" dirty="0"/>
              <a:t> in Large Transformer Models</a:t>
            </a:r>
          </a:p>
          <a:p>
            <a:r>
              <a:rPr kumimoji="1" lang="en-US" altLang="zh-CN" dirty="0"/>
              <a:t>A Survey of Large Language Models</a:t>
            </a:r>
          </a:p>
          <a:p>
            <a:r>
              <a:rPr kumimoji="1" lang="en-US" altLang="zh-CN" dirty="0">
                <a:hlinkClick r:id="rId2"/>
              </a:rPr>
              <a:t>https://medium.com/@amirhossein.abaskohi/text-to-text-models-in-natural-language-processing-f203afb34a8b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https://twitter.com/cwolferesearch/status/1649476518811148314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https://mdnice.com/writing/ce291e46450e415abd0c71f7282f3f20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https://medium.com/@ngiengkianyew/multi-headed-attention-8b940b76c351</a:t>
            </a:r>
            <a:endParaRPr kumimoji="1" lang="en-US" altLang="zh-CN" dirty="0"/>
          </a:p>
          <a:p>
            <a:r>
              <a:rPr kumimoji="1" lang="en-US" altLang="zh-CN" dirty="0">
                <a:hlinkClick r:id="rId6"/>
              </a:rPr>
              <a:t>https://stats.stackexchange.com/questions/620002/why-is-the-layer-normalization-same-with-the-instance-normalization-in-transform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https://www.kaggle.com/code/gabedossantos/killer-bert-tutorial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455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Transformer</a:t>
            </a:r>
            <a:endParaRPr lang="en-US" altLang="zh-CN" dirty="0"/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模型参数与数据集规模增长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千亿规模参数模型，数据集在</a:t>
            </a:r>
            <a:r>
              <a:rPr lang="en-US" altLang="zh-CN" dirty="0"/>
              <a:t>TB</a:t>
            </a:r>
            <a:r>
              <a:rPr lang="zh-CN" altLang="en-US" dirty="0"/>
              <a:t>量级；万亿规模参数模型，数据集在</a:t>
            </a:r>
            <a:r>
              <a:rPr lang="en-US" altLang="zh-CN" dirty="0"/>
              <a:t>10TB</a:t>
            </a:r>
            <a:r>
              <a:rPr lang="zh-CN" altLang="en-US" dirty="0"/>
              <a:t>量级。</a:t>
            </a:r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DBCD466-A0EC-2D42-9590-9549242F7621}"/>
              </a:ext>
            </a:extLst>
          </p:cNvPr>
          <p:cNvGraphicFramePr>
            <a:graphicFrameLocks noGrp="1"/>
          </p:cNvGraphicFramePr>
          <p:nvPr/>
        </p:nvGraphicFramePr>
        <p:xfrm>
          <a:off x="855635" y="2123091"/>
          <a:ext cx="10464006" cy="4013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4001">
                  <a:extLst>
                    <a:ext uri="{9D8B030D-6E8A-4147-A177-3AD203B41FA5}">
                      <a16:colId xmlns:a16="http://schemas.microsoft.com/office/drawing/2014/main" val="278127931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8287034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93222567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3523218642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873653934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78433564"/>
                    </a:ext>
                  </a:extLst>
                </a:gridCol>
              </a:tblGrid>
              <a:tr h="4369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发布时间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参数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预训练数据集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模型类型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5080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GPT-1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2018.06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1.17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0.1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2129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2019.02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40GB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71161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GPT-3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2020.05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3TB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98560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GPT-4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454679"/>
                  </a:ext>
                </a:extLst>
              </a:tr>
              <a:tr h="48788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Switch</a:t>
                      </a:r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Transformer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2021.03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万亿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750GB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CV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53584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Megatron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87178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51648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2023.07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4.5TB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075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24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36D9E08-D602-264A-A4B7-F27A8FC0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训练大模型面临的挑战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2CAE6F0-3227-734F-BF95-CAE160FEA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673357" cy="4994910"/>
          </a:xfrm>
        </p:spPr>
        <p:txBody>
          <a:bodyPr/>
          <a:lstStyle/>
          <a:p>
            <a:r>
              <a:rPr lang="zh-CN" altLang="en-US" dirty="0"/>
              <a:t>训练 </a:t>
            </a:r>
            <a:r>
              <a:rPr lang="en-US" altLang="zh-CN" dirty="0"/>
              <a:t>LLMs</a:t>
            </a:r>
            <a:r>
              <a:rPr lang="zh-CN" altLang="en-US" dirty="0"/>
              <a:t> 大模型面临两个主要挑战：</a:t>
            </a:r>
            <a:endParaRPr lang="en-US" altLang="zh-CN" dirty="0"/>
          </a:p>
          <a:p>
            <a:pPr lvl="1"/>
            <a:r>
              <a:rPr lang="zh-CN" altLang="en-US" dirty="0"/>
              <a:t>显存效率</a:t>
            </a:r>
            <a:endParaRPr lang="en-US" altLang="zh-CN" dirty="0"/>
          </a:p>
          <a:p>
            <a:pPr lvl="1"/>
            <a:r>
              <a:rPr lang="zh-CN" altLang="en-US" dirty="0"/>
              <a:t>计算效率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12DE95-8D49-A64D-80E6-A31A969100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01" y="1488176"/>
            <a:ext cx="8011193" cy="48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3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383C0C-C7AC-8D43-89BD-58C522CC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大模型结构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E335B3AD-4E4D-5749-B4D6-FAB4FD5521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现在 </a:t>
            </a:r>
            <a:r>
              <a:rPr lang="en-US" altLang="zh-CN" dirty="0"/>
              <a:t>LLMs</a:t>
            </a:r>
            <a:r>
              <a:rPr lang="zh-CN" altLang="en-US" dirty="0"/>
              <a:t> 都基于 </a:t>
            </a:r>
            <a:r>
              <a:rPr lang="en-US" altLang="zh-CN" dirty="0"/>
              <a:t>transformer</a:t>
            </a:r>
            <a:r>
              <a:rPr lang="zh-CN" altLang="en-US" dirty="0"/>
              <a:t> 模型结构，主要有两大类：</a:t>
            </a:r>
            <a:r>
              <a:rPr lang="en-US" altLang="zh-CN" dirty="0"/>
              <a:t>encoder-decoder</a:t>
            </a:r>
            <a:r>
              <a:rPr lang="zh-CN" altLang="en-US" dirty="0"/>
              <a:t> 和 </a:t>
            </a:r>
            <a:r>
              <a:rPr lang="en-US" altLang="zh-CN" dirty="0"/>
              <a:t>decoder-only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Decoder-only</a:t>
            </a:r>
            <a:r>
              <a:rPr lang="zh-CN" altLang="en-US" dirty="0"/>
              <a:t> 又分为 </a:t>
            </a:r>
            <a:r>
              <a:rPr lang="en-US" altLang="zh-CN" dirty="0"/>
              <a:t>Causal LM</a:t>
            </a:r>
            <a:r>
              <a:rPr lang="zh-CN" altLang="en-US" dirty="0"/>
              <a:t>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GPT</a:t>
            </a:r>
            <a:r>
              <a:rPr lang="zh-CN" altLang="en-US" dirty="0"/>
              <a:t>系列）和</a:t>
            </a:r>
            <a:r>
              <a:rPr lang="en-US" altLang="zh-CN" dirty="0"/>
              <a:t>Prefix LM</a:t>
            </a:r>
            <a:r>
              <a:rPr lang="zh-CN" altLang="en-US" dirty="0"/>
              <a:t>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GLM</a:t>
            </a:r>
            <a:r>
              <a:rPr lang="zh-CN" altLang="en-US" dirty="0"/>
              <a:t>）。</a:t>
            </a:r>
            <a:r>
              <a:rPr lang="en-US" altLang="zh-CN" dirty="0"/>
              <a:t>GPT</a:t>
            </a:r>
            <a:r>
              <a:rPr lang="zh-CN" altLang="en-US" dirty="0"/>
              <a:t> 系列取得巨大成功，目前主流 </a:t>
            </a:r>
            <a:r>
              <a:rPr lang="en-US" altLang="zh-CN" dirty="0"/>
              <a:t>LLMs</a:t>
            </a:r>
            <a:r>
              <a:rPr lang="zh-CN" altLang="en-US" dirty="0"/>
              <a:t> 大模型都采用 </a:t>
            </a:r>
            <a:r>
              <a:rPr lang="en-US" altLang="zh-CN" dirty="0"/>
              <a:t>Causal LM</a:t>
            </a:r>
            <a:r>
              <a:rPr lang="zh-CN" altLang="en-US" dirty="0"/>
              <a:t> 结构。</a:t>
            </a:r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37EF24-E81D-2B4B-B716-3E8BCA22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57" y="3097503"/>
            <a:ext cx="7834027" cy="320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3A072B4-A3EE-1B41-9B8E-D150A9EE0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DBD51-4AC8-4843-A1E4-D121B9F33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4803" y="2137144"/>
            <a:ext cx="9247156" cy="4313629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8B6034-79D2-4F47-B5EF-061A27DC22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为了更好理解训练大模型的显存效率和计算效率，</a:t>
            </a:r>
            <a:r>
              <a:rPr lang="en-US" altLang="zh-CN" dirty="0"/>
              <a:t> </a:t>
            </a:r>
            <a:r>
              <a:rPr lang="zh-CN" altLang="en-US" dirty="0"/>
              <a:t>以 </a:t>
            </a:r>
            <a:r>
              <a:rPr lang="en-US" altLang="zh-CN" dirty="0"/>
              <a:t>Decoder-only</a:t>
            </a:r>
            <a:r>
              <a:rPr lang="zh-CN" altLang="en-US" dirty="0"/>
              <a:t> 结构来计算和评估大模型的参数量、计算量和显存占用情况。</a:t>
            </a:r>
          </a:p>
        </p:txBody>
      </p:sp>
    </p:spTree>
    <p:extLst>
      <p:ext uri="{BB962C8B-B14F-4D97-AF65-F5344CB8AC3E}">
        <p14:creationId xmlns:p14="http://schemas.microsoft.com/office/powerpoint/2010/main" val="217362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1499EE-6819-CC4F-A66D-70C4E156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28C88E-11A9-6648-9979-3D6B09FBFA3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Transformer</a:t>
                </a:r>
                <a:r>
                  <a:rPr lang="zh-CN" altLang="en-US" dirty="0"/>
                  <a:t> 模型的层数为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，隐藏层维度为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，注意力头数为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，词表大小为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，训练数据的批次 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，序列长度为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28C88E-11A9-6648-9979-3D6B09FBF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AA10B20-3A25-5A4C-9739-431170A3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8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31194</TotalTime>
  <Words>2193</Words>
  <Application>Microsoft Macintosh PowerPoint</Application>
  <PresentationFormat>自定义</PresentationFormat>
  <Paragraphs>242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微软雅黑</vt:lpstr>
      <vt:lpstr>微软雅黑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关于本内容</vt:lpstr>
      <vt:lpstr>PowerPoint 演示文稿</vt:lpstr>
      <vt:lpstr>模型参数与数据集规模增长</vt:lpstr>
      <vt:lpstr>训练大模型面临的挑战</vt:lpstr>
      <vt:lpstr>大模型结构</vt:lpstr>
      <vt:lpstr>大模型结构</vt:lpstr>
      <vt:lpstr>符号</vt:lpstr>
      <vt:lpstr>PowerPoint 演示文稿</vt:lpstr>
      <vt:lpstr>Embedding 层</vt:lpstr>
      <vt:lpstr>Transformers 结构</vt:lpstr>
      <vt:lpstr>Self-attention 自注意力层</vt:lpstr>
      <vt:lpstr>MLP 全连接层</vt:lpstr>
      <vt:lpstr>Layer Norm 归一化层</vt:lpstr>
      <vt:lpstr>模型参数量与模型大小关系</vt:lpstr>
      <vt:lpstr>大模型训练内存占用</vt:lpstr>
      <vt:lpstr>PowerPoint 演示文稿</vt:lpstr>
      <vt:lpstr>大模型训练时间计算公式</vt:lpstr>
      <vt:lpstr>系数 K 的来源</vt:lpstr>
      <vt:lpstr>NPU 利用率</vt:lpstr>
      <vt:lpstr>LLAMA-65B 训练时间</vt:lpstr>
      <vt:lpstr>PowerPoint 演示文稿</vt:lpstr>
      <vt:lpstr>模型训练的总内存</vt:lpstr>
      <vt:lpstr>模型训练的总内存</vt:lpstr>
      <vt:lpstr>模型训练的总内存</vt:lpstr>
      <vt:lpstr>大模型训练内存占用</vt:lpstr>
      <vt:lpstr>激活值的数据（特征数据）占了大头</vt:lpstr>
      <vt:lpstr>Self-attention 自注意力层</vt:lpstr>
      <vt:lpstr>Self-attention 自注意力层</vt:lpstr>
      <vt:lpstr>Self-attention 自注意力层</vt:lpstr>
      <vt:lpstr>MLP 全连接层</vt:lpstr>
      <vt:lpstr>MLP 全连接层</vt:lpstr>
      <vt:lpstr>Layer Norm 归一化层</vt:lpstr>
      <vt:lpstr>Transformers 结构的激活值内存</vt:lpstr>
      <vt:lpstr>PowerPoint 演示文稿</vt:lpstr>
      <vt:lpstr>小结</vt:lpstr>
      <vt:lpstr>引用 &amp; 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10292</cp:revision>
  <cp:lastPrinted>2023-09-08T09:14:01Z</cp:lastPrinted>
  <dcterms:created xsi:type="dcterms:W3CDTF">2020-08-28T08:44:19Z</dcterms:created>
  <dcterms:modified xsi:type="dcterms:W3CDTF">2023-12-06T10:39:29Z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